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70" r:id="rId3"/>
    <p:sldId id="274" r:id="rId4"/>
    <p:sldId id="279" r:id="rId5"/>
    <p:sldId id="275" r:id="rId6"/>
    <p:sldId id="280" r:id="rId7"/>
    <p:sldId id="282" r:id="rId8"/>
    <p:sldId id="276" r:id="rId9"/>
    <p:sldId id="281" r:id="rId10"/>
    <p:sldId id="277" r:id="rId11"/>
    <p:sldId id="278" r:id="rId12"/>
    <p:sldId id="262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DEE7"/>
    <a:srgbClr val="2335D9"/>
    <a:srgbClr val="002060"/>
    <a:srgbClr val="C1CE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35" d="100"/>
          <a:sy n="35" d="100"/>
        </p:scale>
        <p:origin x="1138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6430458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3082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01727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274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4FFC04E-AC9B-4A1E-8104-F8066DA869F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207EAFE-109C-42AE-951E-19FCA7AB21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527781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54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54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54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54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5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96444EA-777C-45AF-9425-556FBD6B86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0BC4743-9A84-4AA0-A5BE-4B6ACD10E58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" y="0"/>
            <a:ext cx="24376777" cy="13716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A6130C0-673C-46B2-8421-E49419818AF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5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55EEA1-D595-42E0-BF4C-ED4CD48CA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2657305-F012-47A4-87AE-F825CC6198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6F37838-E6FB-463F-B818-FBE55096DC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" y="0"/>
            <a:ext cx="24376777" cy="13716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7E9AD18-B2F0-437F-B261-EC22DFCDEF3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926893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9CEDCBF-BDA0-4710-8FA0-E00967A7D04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" y="0"/>
            <a:ext cx="24376777" cy="13716000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51" r:id="rId1"/>
    <p:sldLayoutId id="2147483649" r:id="rId2"/>
    <p:sldLayoutId id="2147483650" r:id="rId3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请输入作品名称"/>
          <p:cNvSpPr txBox="1"/>
          <p:nvPr/>
        </p:nvSpPr>
        <p:spPr>
          <a:xfrm>
            <a:off x="2027726" y="9642889"/>
            <a:ext cx="11048194" cy="2031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 defTabSz="914400">
              <a:lnSpc>
                <a:spcPct val="90000"/>
              </a:lnSpc>
              <a:spcBef>
                <a:spcPts val="1000"/>
              </a:spcBef>
              <a:defRPr sz="5000" b="0">
                <a:latin typeface="FZLanTingHeiS-R-GB"/>
                <a:ea typeface="FZLanTingHeiS-R-GB"/>
                <a:cs typeface="FZLanTingHeiS-R-GB"/>
                <a:sym typeface="FZLanTingHeiS-R-GB"/>
              </a:defRPr>
            </a:lvl1pPr>
          </a:lstStyle>
          <a:p>
            <a:pPr algn="ctr"/>
            <a:r>
              <a:rPr lang="es-MX" sz="8000" b="1" dirty="0">
                <a:latin typeface="Palatino Linotype" panose="02040502050505030304" pitchFamily="18" charset="0"/>
              </a:rPr>
              <a:t>Fuel control portable</a:t>
            </a:r>
          </a:p>
          <a:p>
            <a:pPr algn="ctr"/>
            <a:r>
              <a:rPr lang="es-MX" dirty="0">
                <a:latin typeface="Palatino Linotype" panose="02040502050505030304" pitchFamily="18" charset="0"/>
              </a:rPr>
              <a:t>GIT EL SALVADOR</a:t>
            </a:r>
            <a:endParaRPr dirty="0">
              <a:latin typeface="Palatino Linotype" panose="02040502050505030304" pitchFamily="18" charset="0"/>
            </a:endParaRPr>
          </a:p>
        </p:txBody>
      </p:sp>
      <p:sp>
        <p:nvSpPr>
          <p:cNvPr id="121" name="Please enter the name of the APP"/>
          <p:cNvSpPr txBox="1"/>
          <p:nvPr/>
        </p:nvSpPr>
        <p:spPr>
          <a:xfrm>
            <a:off x="4279141" y="11180701"/>
            <a:ext cx="102657" cy="39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914400">
              <a:lnSpc>
                <a:spcPct val="90000"/>
              </a:lnSpc>
              <a:spcBef>
                <a:spcPts val="1000"/>
              </a:spcBef>
              <a:defRPr sz="2100" b="0">
                <a:solidFill>
                  <a:srgbClr val="FFFFFF">
                    <a:alpha val="90000"/>
                  </a:srgbClr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endParaRPr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B4138F2-9A6F-4F3F-BFDA-96E6C56E4A12}"/>
              </a:ext>
            </a:extLst>
          </p:cNvPr>
          <p:cNvSpPr/>
          <p:nvPr/>
        </p:nvSpPr>
        <p:spPr>
          <a:xfrm>
            <a:off x="1750099" y="5075299"/>
            <a:ext cx="1347664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8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2024 GDE &amp; </a:t>
            </a:r>
            <a:r>
              <a:rPr lang="en-US" altLang="zh-CN" sz="8000" dirty="0"/>
              <a:t>AskO3</a:t>
            </a:r>
            <a:endParaRPr lang="en-US" altLang="zh-CN" sz="8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8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全球开发者大赛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7909F82-DA8D-4033-A323-78DABFAD7D92}"/>
              </a:ext>
            </a:extLst>
          </p:cNvPr>
          <p:cNvSpPr/>
          <p:nvPr/>
        </p:nvSpPr>
        <p:spPr>
          <a:xfrm>
            <a:off x="2215631" y="711706"/>
            <a:ext cx="22453583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作品方案架构介绍 </a:t>
            </a:r>
            <a:r>
              <a:rPr lang="en-US" altLang="zh-CN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 to the Scheme Architecture </a:t>
            </a:r>
          </a:p>
          <a:p>
            <a:pPr algn="l"/>
            <a:endParaRPr lang="zh-CN" altLang="en-US" sz="6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324A6D-C6BF-9A56-9640-0D7930B123E0}"/>
              </a:ext>
            </a:extLst>
          </p:cNvPr>
          <p:cNvSpPr txBox="1"/>
          <p:nvPr/>
        </p:nvSpPr>
        <p:spPr>
          <a:xfrm>
            <a:off x="2196972" y="2182635"/>
            <a:ext cx="19971397" cy="22878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alatino Linotype" panose="02040502050505030304" pitchFamily="18" charset="0"/>
                <a:sym typeface="Helvetica Neue"/>
              </a:rPr>
              <a:t>MAP capture (second phase)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dirty="0"/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3200" dirty="0"/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alatino Linotype" panose="02040502050505030304" pitchFamily="18" charset="0"/>
                <a:sym typeface="Helvetica Neue"/>
              </a:rPr>
              <a:t>Proposal 1 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alatino Linotype" panose="02040502050505030304" pitchFamily="18" charset="0"/>
                <a:sym typeface="Wingdings" panose="05000000000000000000" pitchFamily="2" charset="2"/>
              </a:rPr>
              <a:t> Left FME upload from gallery                              </a:t>
            </a:r>
            <a:r>
              <a:rPr lang="en-US" sz="3200" dirty="0">
                <a:latin typeface="Palatino Linotype" panose="02040502050505030304" pitchFamily="18" charset="0"/>
                <a:sym typeface="Wingdings" panose="05000000000000000000" pitchFamily="2" charset="2"/>
              </a:rPr>
              <a:t>Proposal 2 </a:t>
            </a:r>
            <a:r>
              <a:rPr lang="en-US" sz="3200" b="0" dirty="0">
                <a:latin typeface="Palatino Linotype" panose="02040502050505030304" pitchFamily="18" charset="0"/>
                <a:sym typeface="Wingdings" panose="05000000000000000000" pitchFamily="2" charset="2"/>
              </a:rPr>
              <a:t> Auto-generate in GDE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Palatino Linotype" panose="02040502050505030304" pitchFamily="18" charset="0"/>
              <a:sym typeface="Helvetica Neu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2ED316-48A4-4A7A-B0C2-4FA665890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6813" y="4659391"/>
            <a:ext cx="6502850" cy="67056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DCC47-19A1-6938-533A-1BCE73733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01739" y="4659389"/>
            <a:ext cx="6882821" cy="67056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46AAEDF-E967-306C-7BF0-08B784FBF224}"/>
              </a:ext>
            </a:extLst>
          </p:cNvPr>
          <p:cNvSpPr txBox="1"/>
          <p:nvPr/>
        </p:nvSpPr>
        <p:spPr>
          <a:xfrm>
            <a:off x="5658144" y="11533365"/>
            <a:ext cx="329449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b="0" dirty="0">
                <a:latin typeface="Palatino Linotype" panose="02040502050505030304" pitchFamily="18" charset="0"/>
              </a:rPr>
              <a:t>1. </a:t>
            </a:r>
            <a:r>
              <a:rPr lang="es-MX" b="0" dirty="0" err="1">
                <a:latin typeface="Palatino Linotype" panose="02040502050505030304" pitchFamily="18" charset="0"/>
              </a:rPr>
              <a:t>Take</a:t>
            </a:r>
            <a:r>
              <a:rPr lang="es-MX" b="0" dirty="0">
                <a:latin typeface="Palatino Linotype" panose="02040502050505030304" pitchFamily="18" charset="0"/>
              </a:rPr>
              <a:t> </a:t>
            </a:r>
            <a:r>
              <a:rPr lang="es-MX" b="0" dirty="0" err="1">
                <a:latin typeface="Palatino Linotype" panose="02040502050505030304" pitchFamily="18" charset="0"/>
              </a:rPr>
              <a:t>screenshot</a:t>
            </a:r>
            <a:endParaRPr lang="en-US" b="0" dirty="0">
              <a:latin typeface="Palatino Linotype" panose="0204050205050503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FBB261-2C4C-CE4A-37EA-63726C7A7448}"/>
              </a:ext>
            </a:extLst>
          </p:cNvPr>
          <p:cNvSpPr txBox="1"/>
          <p:nvPr/>
        </p:nvSpPr>
        <p:spPr>
          <a:xfrm>
            <a:off x="13581829" y="11533365"/>
            <a:ext cx="86655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FF0000"/>
                </a:solidFill>
              </a:rPr>
              <a:t>2. ⚠️ </a:t>
            </a:r>
            <a:r>
              <a:rPr lang="es-MX" dirty="0" err="1">
                <a:solidFill>
                  <a:srgbClr val="FF0000"/>
                </a:solidFill>
              </a:rPr>
              <a:t>If</a:t>
            </a:r>
            <a:r>
              <a:rPr lang="es-MX" dirty="0">
                <a:solidFill>
                  <a:srgbClr val="FF0000"/>
                </a:solidFill>
              </a:rPr>
              <a:t> </a:t>
            </a:r>
            <a:r>
              <a:rPr lang="es-MX" dirty="0" err="1">
                <a:solidFill>
                  <a:srgbClr val="FF0000"/>
                </a:solidFill>
              </a:rPr>
              <a:t>the</a:t>
            </a:r>
            <a:r>
              <a:rPr lang="es-MX" dirty="0">
                <a:solidFill>
                  <a:srgbClr val="FF0000"/>
                </a:solidFill>
              </a:rPr>
              <a:t> Huawei MAP </a:t>
            </a:r>
            <a:r>
              <a:rPr lang="es-MX" dirty="0" err="1">
                <a:solidFill>
                  <a:srgbClr val="FF0000"/>
                </a:solidFill>
              </a:rPr>
              <a:t>is</a:t>
            </a:r>
            <a:r>
              <a:rPr lang="es-MX" dirty="0">
                <a:solidFill>
                  <a:srgbClr val="FF0000"/>
                </a:solidFill>
              </a:rPr>
              <a:t> </a:t>
            </a:r>
            <a:r>
              <a:rPr lang="es-MX" dirty="0" err="1">
                <a:solidFill>
                  <a:srgbClr val="FF0000"/>
                </a:solidFill>
              </a:rPr>
              <a:t>not</a:t>
            </a:r>
            <a:r>
              <a:rPr lang="es-MX" dirty="0">
                <a:solidFill>
                  <a:srgbClr val="FF0000"/>
                </a:solidFill>
              </a:rPr>
              <a:t> </a:t>
            </a:r>
            <a:r>
              <a:rPr lang="es-MX" dirty="0" err="1">
                <a:solidFill>
                  <a:srgbClr val="FF0000"/>
                </a:solidFill>
              </a:rPr>
              <a:t>available</a:t>
            </a:r>
            <a:r>
              <a:rPr lang="es-MX" dirty="0">
                <a:solidFill>
                  <a:srgbClr val="FF0000"/>
                </a:solidFill>
              </a:rPr>
              <a:t> </a:t>
            </a:r>
            <a:r>
              <a:rPr lang="es-MX" dirty="0" err="1">
                <a:solidFill>
                  <a:srgbClr val="FF0000"/>
                </a:solidFill>
              </a:rPr>
              <a:t>the</a:t>
            </a:r>
            <a:r>
              <a:rPr lang="es-MX" dirty="0">
                <a:solidFill>
                  <a:srgbClr val="FF0000"/>
                </a:solidFill>
              </a:rPr>
              <a:t> </a:t>
            </a:r>
            <a:r>
              <a:rPr lang="es-MX" dirty="0" err="1">
                <a:solidFill>
                  <a:srgbClr val="FF0000"/>
                </a:solidFill>
              </a:rPr>
              <a:t>image</a:t>
            </a:r>
            <a:r>
              <a:rPr lang="es-MX" dirty="0">
                <a:solidFill>
                  <a:srgbClr val="FF0000"/>
                </a:solidFill>
              </a:rPr>
              <a:t> </a:t>
            </a:r>
            <a:r>
              <a:rPr lang="es-MX" dirty="0" err="1">
                <a:solidFill>
                  <a:srgbClr val="FF0000"/>
                </a:solidFill>
              </a:rPr>
              <a:t>can’t</a:t>
            </a:r>
            <a:r>
              <a:rPr lang="es-MX" dirty="0">
                <a:solidFill>
                  <a:srgbClr val="FF0000"/>
                </a:solidFill>
              </a:rPr>
              <a:t> be </a:t>
            </a:r>
            <a:r>
              <a:rPr lang="es-MX" dirty="0" err="1">
                <a:solidFill>
                  <a:srgbClr val="FF0000"/>
                </a:solidFill>
              </a:rPr>
              <a:t>generated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818947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7909F82-DA8D-4033-A323-78DABFAD7D92}"/>
              </a:ext>
            </a:extLst>
          </p:cNvPr>
          <p:cNvSpPr/>
          <p:nvPr/>
        </p:nvSpPr>
        <p:spPr>
          <a:xfrm>
            <a:off x="2215631" y="711706"/>
            <a:ext cx="1667315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方案价值与收益 </a:t>
            </a:r>
            <a:r>
              <a:rPr lang="en-US" altLang="zh-CN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Solution Value and Revenue</a:t>
            </a:r>
          </a:p>
        </p:txBody>
      </p:sp>
      <p:sp>
        <p:nvSpPr>
          <p:cNvPr id="8" name="Google Shape;1301;p130">
            <a:extLst>
              <a:ext uri="{FF2B5EF4-FFF2-40B4-BE49-F238E27FC236}">
                <a16:creationId xmlns:a16="http://schemas.microsoft.com/office/drawing/2014/main" id="{A3A1016B-9C0D-47D0-85C4-5BC1305B9913}"/>
              </a:ext>
            </a:extLst>
          </p:cNvPr>
          <p:cNvSpPr txBox="1">
            <a:spLocks/>
          </p:cNvSpPr>
          <p:nvPr/>
        </p:nvSpPr>
        <p:spPr>
          <a:xfrm>
            <a:off x="2219439" y="2540714"/>
            <a:ext cx="19945122" cy="2156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3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27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90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254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317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 algn="ctr" hangingPunct="1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>
                <a:latin typeface="Palatino Linotype" panose="02040502050505030304" pitchFamily="18" charset="0"/>
              </a:rPr>
              <a:t>Work plan</a:t>
            </a:r>
            <a:endParaRPr lang="en-US" b="1" dirty="0">
              <a:solidFill>
                <a:schemeClr val="tx1"/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876995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HANK YOU！"/>
          <p:cNvSpPr txBox="1"/>
          <p:nvPr/>
        </p:nvSpPr>
        <p:spPr>
          <a:xfrm>
            <a:off x="1760694" y="6052554"/>
            <a:ext cx="12046568" cy="16108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914400">
              <a:lnSpc>
                <a:spcPct val="80000"/>
              </a:lnSpc>
              <a:spcBef>
                <a:spcPts val="1000"/>
              </a:spcBef>
              <a:defRPr sz="12000" b="0" spc="600">
                <a:latin typeface="FZDaHei-B02S"/>
                <a:ea typeface="FZDaHei-B02S"/>
                <a:cs typeface="FZDaHei-B02S"/>
                <a:sym typeface="FZDaHei-B02S"/>
              </a:defRPr>
            </a:lvl1pPr>
          </a:lstStyle>
          <a:p>
            <a:r>
              <a:rPr dirty="0">
                <a:latin typeface="Palatino Linotype" panose="02040502050505030304" pitchFamily="18" charset="0"/>
                <a:ea typeface="方正兰亭黑简体" panose="02000000000000000000" pitchFamily="2" charset="-122"/>
              </a:rPr>
              <a:t>THANK YOU！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文本占位符 9"/>
          <p:cNvSpPr txBox="1"/>
          <p:nvPr/>
        </p:nvSpPr>
        <p:spPr>
          <a:xfrm>
            <a:off x="1723852" y="3210049"/>
            <a:ext cx="20936295" cy="9327902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/>
          <a:lstStyle/>
          <a:p>
            <a:pPr algn="l" defTabSz="914400">
              <a:lnSpc>
                <a:spcPct val="150000"/>
              </a:lnSpc>
              <a:spcBef>
                <a:spcPts val="1000"/>
              </a:spcBef>
              <a:defRPr sz="2600" b="0">
                <a:latin typeface="FZLanTingHeiS-R-GB"/>
                <a:ea typeface="FZLanTingHeiS-R-GB"/>
                <a:cs typeface="FZLanTingHeiS-R-GB"/>
                <a:sym typeface="FZLanTingHeiS-R-GB"/>
              </a:defRPr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211090" y="736723"/>
            <a:ext cx="12735859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zh-CN" altLang="en-US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作品信息 </a:t>
            </a:r>
            <a:r>
              <a:rPr lang="en-US" altLang="zh-CN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Submission Information</a:t>
            </a:r>
            <a:endParaRPr kumimoji="0" lang="zh-CN" altLang="en-US" sz="60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Helvetica Neue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10940" y="2908292"/>
            <a:ext cx="8723543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zh-CN" altLang="en-US" sz="4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作品名称</a:t>
            </a:r>
            <a:r>
              <a:rPr lang="en-US" altLang="zh-CN" sz="4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Presentation Name </a:t>
            </a:r>
            <a:r>
              <a:rPr lang="zh-CN" altLang="en-US" sz="4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723852" y="5218497"/>
            <a:ext cx="11220779" cy="69352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团队名称 </a:t>
            </a:r>
            <a:r>
              <a:rPr lang="en-US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Team Name</a:t>
            </a: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</a:t>
            </a:r>
            <a:r>
              <a:rPr lang="en-US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Mexico GNOC Tools team 1</a:t>
            </a:r>
            <a:endParaRPr lang="zh-CN" altLang="en-US" sz="24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200000"/>
              </a:lnSpc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团队成员 </a:t>
            </a:r>
            <a:r>
              <a:rPr lang="en-US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Team Member</a:t>
            </a: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it-IT" sz="2400" dirty="0"/>
              <a:t>Juan Abel Padilla Soria 00872446, Jorge Ivan Medina Garcia </a:t>
            </a:r>
          </a:p>
          <a:p>
            <a:pPr algn="l">
              <a:lnSpc>
                <a:spcPct val="200000"/>
              </a:lnSpc>
            </a:pPr>
            <a:r>
              <a:rPr lang="it-IT" sz="2400" dirty="0"/>
              <a:t> </a:t>
            </a: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区域 </a:t>
            </a:r>
            <a:r>
              <a:rPr lang="en-US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Region</a:t>
            </a: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</a:t>
            </a:r>
            <a:r>
              <a:rPr lang="es-MX" altLang="zh-CN" sz="2400" b="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Latin</a:t>
            </a:r>
            <a:r>
              <a:rPr lang="es-MX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s-MX" altLang="zh-CN" sz="2400" b="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America</a:t>
            </a:r>
            <a:endParaRPr lang="zh-CN" altLang="en-US" sz="24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200000"/>
              </a:lnSpc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领域 </a:t>
            </a:r>
            <a:r>
              <a:rPr lang="en-US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Domain </a:t>
            </a: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MX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AMS</a:t>
            </a:r>
            <a:endParaRPr lang="zh-CN" altLang="en-US" sz="24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200000"/>
              </a:lnSpc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赛道</a:t>
            </a:r>
            <a:r>
              <a:rPr lang="en-US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/Track</a:t>
            </a: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：</a:t>
            </a:r>
            <a:r>
              <a:rPr lang="es-MX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GDE </a:t>
            </a:r>
            <a:r>
              <a:rPr lang="es-MX" altLang="zh-CN" sz="2400" b="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Track</a:t>
            </a:r>
            <a:endParaRPr lang="en-US" altLang="zh-CN" sz="24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pPr algn="l">
              <a:lnSpc>
                <a:spcPct val="200000"/>
              </a:lnSpc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申报奖项</a:t>
            </a:r>
            <a:r>
              <a:rPr lang="en-US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/Award</a:t>
            </a: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：</a:t>
            </a:r>
            <a:r>
              <a:rPr lang="en-US" b="0" dirty="0"/>
              <a:t>GDE Excellent Works Award</a:t>
            </a:r>
            <a:endParaRPr lang="zh-CN" altLang="en-US" sz="24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200000"/>
              </a:lnSpc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作品应用范围 </a:t>
            </a:r>
            <a:r>
              <a:rPr lang="en-US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Application Scope </a:t>
            </a: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MX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Management</a:t>
            </a:r>
            <a:endParaRPr lang="zh-CN" altLang="en-US" sz="24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200000"/>
              </a:lnSpc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作品应用主要项目</a:t>
            </a:r>
            <a:r>
              <a:rPr lang="en-US" altLang="zh-CN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Main Projects of Work Application </a:t>
            </a: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s-MX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Fuel control portable</a:t>
            </a:r>
          </a:p>
        </p:txBody>
      </p:sp>
      <p:sp>
        <p:nvSpPr>
          <p:cNvPr id="13" name="矩形">
            <a:extLst>
              <a:ext uri="{FF2B5EF4-FFF2-40B4-BE49-F238E27FC236}">
                <a16:creationId xmlns:a16="http://schemas.microsoft.com/office/drawing/2014/main" id="{9E0EC0A5-17C8-4BFC-9E94-B8078445D3AE}"/>
              </a:ext>
            </a:extLst>
          </p:cNvPr>
          <p:cNvSpPr/>
          <p:nvPr/>
        </p:nvSpPr>
        <p:spPr>
          <a:xfrm>
            <a:off x="1610940" y="3818658"/>
            <a:ext cx="9020658" cy="38464"/>
          </a:xfrm>
          <a:prstGeom prst="rect">
            <a:avLst/>
          </a:prstGeom>
          <a:solidFill>
            <a:srgbClr val="C1CED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 b="0"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请输入作品名称">
            <a:extLst>
              <a:ext uri="{FF2B5EF4-FFF2-40B4-BE49-F238E27FC236}">
                <a16:creationId xmlns:a16="http://schemas.microsoft.com/office/drawing/2014/main" id="{7257BBF7-19F1-44BE-87BF-047807B8801B}"/>
              </a:ext>
            </a:extLst>
          </p:cNvPr>
          <p:cNvSpPr txBox="1"/>
          <p:nvPr/>
        </p:nvSpPr>
        <p:spPr>
          <a:xfrm>
            <a:off x="3469622" y="4260150"/>
            <a:ext cx="5006179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914400">
              <a:lnSpc>
                <a:spcPct val="90000"/>
              </a:lnSpc>
              <a:spcBef>
                <a:spcPts val="1000"/>
              </a:spcBef>
              <a:defRPr sz="4000" b="0">
                <a:solidFill>
                  <a:srgbClr val="3D7BFF"/>
                </a:solidFill>
                <a:latin typeface="FZLanTingHeiS-R-GB"/>
                <a:ea typeface="FZLanTingHeiS-R-GB"/>
                <a:cs typeface="FZLanTingHeiS-R-GB"/>
                <a:sym typeface="FZLanTingHeiS-R-GB"/>
              </a:defRPr>
            </a:lvl1pPr>
          </a:lstStyle>
          <a:p>
            <a:pPr algn="ctr"/>
            <a:r>
              <a:rPr lang="es-MX" b="1" dirty="0">
                <a:solidFill>
                  <a:schemeClr val="tx1"/>
                </a:solidFill>
                <a:latin typeface="Palatino Linotype" panose="02040502050505030304" pitchFamily="18" charset="0"/>
                <a:ea typeface="微软雅黑" panose="020B0503020204020204" pitchFamily="34" charset="-122"/>
              </a:rPr>
              <a:t>Fuel control portable</a:t>
            </a:r>
            <a:endParaRPr b="1" dirty="0">
              <a:solidFill>
                <a:schemeClr val="tx1"/>
              </a:solidFill>
              <a:latin typeface="Palatino Linotype" panose="02040502050505030304" pitchFamily="18" charset="0"/>
              <a:ea typeface="微软雅黑" panose="020B0503020204020204" pitchFamily="34" charset="-122"/>
            </a:endParaRPr>
          </a:p>
        </p:txBody>
      </p:sp>
      <p:sp>
        <p:nvSpPr>
          <p:cNvPr id="17" name="矩形 4">
            <a:extLst>
              <a:ext uri="{FF2B5EF4-FFF2-40B4-BE49-F238E27FC236}">
                <a16:creationId xmlns:a16="http://schemas.microsoft.com/office/drawing/2014/main" id="{B9881DFE-90E7-4FE0-8801-7DAF1DFB15A6}"/>
              </a:ext>
            </a:extLst>
          </p:cNvPr>
          <p:cNvSpPr txBox="1"/>
          <p:nvPr/>
        </p:nvSpPr>
        <p:spPr>
          <a:xfrm>
            <a:off x="18285252" y="7245435"/>
            <a:ext cx="102656" cy="4626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  <a:defRPr sz="2600" b="0">
                <a:latin typeface="FZLanTingHeiS-R-GB"/>
                <a:ea typeface="FZLanTingHeiS-R-GB"/>
                <a:cs typeface="FZLanTingHeiS-R-GB"/>
                <a:sym typeface="FZLanTingHeiS-R-GB"/>
              </a:defRPr>
            </a:pPr>
            <a:endParaRPr i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6137094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">
            <a:extLst>
              <a:ext uri="{FF2B5EF4-FFF2-40B4-BE49-F238E27FC236}">
                <a16:creationId xmlns:a16="http://schemas.microsoft.com/office/drawing/2014/main" id="{B55D1A0C-BA51-FF9E-41BD-CEEF694D3C63}"/>
              </a:ext>
            </a:extLst>
          </p:cNvPr>
          <p:cNvSpPr/>
          <p:nvPr/>
        </p:nvSpPr>
        <p:spPr>
          <a:xfrm>
            <a:off x="2339988" y="2650698"/>
            <a:ext cx="9864365" cy="9136980"/>
          </a:xfrm>
          <a:prstGeom prst="rect">
            <a:avLst/>
          </a:prstGeom>
          <a:solidFill>
            <a:schemeClr val="tx1">
              <a:lumMod val="50000"/>
              <a:alpha val="11934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 b="0"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7909F82-DA8D-4033-A323-78DABFAD7D92}"/>
              </a:ext>
            </a:extLst>
          </p:cNvPr>
          <p:cNvSpPr/>
          <p:nvPr/>
        </p:nvSpPr>
        <p:spPr>
          <a:xfrm>
            <a:off x="2215631" y="711706"/>
            <a:ext cx="1567231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r>
              <a:rPr lang="en-US" altLang="zh-CN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背景介绍 </a:t>
            </a:r>
            <a:r>
              <a:rPr lang="en-US" altLang="zh-CN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Requirement analysis</a:t>
            </a:r>
          </a:p>
          <a:p>
            <a:pPr algn="l"/>
            <a:endParaRPr lang="zh-CN" altLang="en-US" sz="6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Google Shape;1212;p27">
            <a:extLst>
              <a:ext uri="{FF2B5EF4-FFF2-40B4-BE49-F238E27FC236}">
                <a16:creationId xmlns:a16="http://schemas.microsoft.com/office/drawing/2014/main" id="{1E86496B-D711-4F27-98AC-06E9731120AF}"/>
              </a:ext>
            </a:extLst>
          </p:cNvPr>
          <p:cNvSpPr txBox="1">
            <a:spLocks/>
          </p:cNvSpPr>
          <p:nvPr/>
        </p:nvSpPr>
        <p:spPr>
          <a:xfrm>
            <a:off x="13067413" y="5667069"/>
            <a:ext cx="5786135" cy="1982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571500" indent="-571500" algn="just" hangingPunct="1">
              <a:buFont typeface="Arial" panose="020B0604020202020204" pitchFamily="34" charset="0"/>
              <a:buChar char="•"/>
            </a:pPr>
            <a:r>
              <a:rPr lang="en-US" sz="3600" dirty="0">
                <a:latin typeface="Palatino Linotype" panose="02040502050505030304" pitchFamily="18" charset="0"/>
              </a:rPr>
              <a:t>Refuel activity list</a:t>
            </a:r>
          </a:p>
          <a:p>
            <a:pPr marL="571500" indent="-571500" algn="just" hangingPunct="1">
              <a:buFont typeface="Arial" panose="020B0604020202020204" pitchFamily="34" charset="0"/>
              <a:buChar char="•"/>
            </a:pPr>
            <a:r>
              <a:rPr lang="en-US" sz="3600" dirty="0">
                <a:latin typeface="Palatino Linotype" panose="02040502050505030304" pitchFamily="18" charset="0"/>
              </a:rPr>
              <a:t>Add new refuel activity</a:t>
            </a:r>
            <a:endParaRPr lang="es-ES" sz="3600" dirty="0">
              <a:latin typeface="Palatino Linotype" panose="02040502050505030304" pitchFamily="18" charset="0"/>
            </a:endParaRPr>
          </a:p>
        </p:txBody>
      </p:sp>
      <p:sp>
        <p:nvSpPr>
          <p:cNvPr id="7" name="Google Shape;1213;p27">
            <a:extLst>
              <a:ext uri="{FF2B5EF4-FFF2-40B4-BE49-F238E27FC236}">
                <a16:creationId xmlns:a16="http://schemas.microsoft.com/office/drawing/2014/main" id="{C3186CE7-C881-40E5-9FFC-9BC85BB072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91176" y="3764034"/>
            <a:ext cx="12938607" cy="16148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dirty="0">
                <a:latin typeface="Palatino Linotype" panose="02040502050505030304" pitchFamily="18" charset="0"/>
              </a:rPr>
              <a:t>Main fuel page</a:t>
            </a:r>
            <a:endParaRPr sz="7200" b="1" dirty="0">
              <a:latin typeface="Palatino Linotype" panose="0204050205050503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23E556-3466-648C-C0D0-8F6F58747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552" y="2074318"/>
            <a:ext cx="5559238" cy="1117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27133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7909F82-DA8D-4033-A323-78DABFAD7D92}"/>
              </a:ext>
            </a:extLst>
          </p:cNvPr>
          <p:cNvSpPr/>
          <p:nvPr/>
        </p:nvSpPr>
        <p:spPr>
          <a:xfrm>
            <a:off x="2215631" y="711706"/>
            <a:ext cx="1567231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r>
              <a:rPr lang="en-US" altLang="zh-CN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背景介绍 </a:t>
            </a:r>
            <a:r>
              <a:rPr lang="en-US" altLang="zh-CN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Requirement analysis</a:t>
            </a:r>
          </a:p>
          <a:p>
            <a:pPr algn="l"/>
            <a:endParaRPr lang="zh-CN" altLang="en-US" sz="6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Google Shape;1212;p27">
            <a:extLst>
              <a:ext uri="{FF2B5EF4-FFF2-40B4-BE49-F238E27FC236}">
                <a16:creationId xmlns:a16="http://schemas.microsoft.com/office/drawing/2014/main" id="{1E86496B-D711-4F27-98AC-06E9731120AF}"/>
              </a:ext>
            </a:extLst>
          </p:cNvPr>
          <p:cNvSpPr txBox="1">
            <a:spLocks/>
          </p:cNvSpPr>
          <p:nvPr/>
        </p:nvSpPr>
        <p:spPr>
          <a:xfrm>
            <a:off x="1451161" y="6217016"/>
            <a:ext cx="10147281" cy="1982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algn="just" hangingPunct="1"/>
            <a:endParaRPr lang="es-ES" sz="3600" dirty="0"/>
          </a:p>
        </p:txBody>
      </p:sp>
      <p:sp>
        <p:nvSpPr>
          <p:cNvPr id="7" name="Google Shape;1213;p27">
            <a:extLst>
              <a:ext uri="{FF2B5EF4-FFF2-40B4-BE49-F238E27FC236}">
                <a16:creationId xmlns:a16="http://schemas.microsoft.com/office/drawing/2014/main" id="{C3186CE7-C881-40E5-9FFC-9BC85BB072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54990" y="4711822"/>
            <a:ext cx="4670241" cy="109668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dirty="0">
                <a:latin typeface="Palatino Linotype" panose="02040502050505030304" pitchFamily="18" charset="0"/>
              </a:rPr>
              <a:t>Fuel form</a:t>
            </a:r>
            <a:endParaRPr sz="7200" b="1" dirty="0">
              <a:latin typeface="Palatino Linotype" panose="02040502050505030304" pitchFamily="18" charset="0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0ACD7914-FC19-48EE-9868-A7B2152A93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5631" y="6403947"/>
            <a:ext cx="754896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FME must fill checklist of fuel consumption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C99D47-1B1C-5F57-8B5B-C2132E2FE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6590" y="1839851"/>
            <a:ext cx="5780369" cy="11605088"/>
          </a:xfrm>
          <a:prstGeom prst="rect">
            <a:avLst/>
          </a:prstGeom>
        </p:spPr>
      </p:pic>
      <p:sp>
        <p:nvSpPr>
          <p:cNvPr id="3" name="矩形">
            <a:extLst>
              <a:ext uri="{FF2B5EF4-FFF2-40B4-BE49-F238E27FC236}">
                <a16:creationId xmlns:a16="http://schemas.microsoft.com/office/drawing/2014/main" id="{DDBB24BC-9BEB-7E75-6457-01AC545046C4}"/>
              </a:ext>
            </a:extLst>
          </p:cNvPr>
          <p:cNvSpPr/>
          <p:nvPr/>
        </p:nvSpPr>
        <p:spPr>
          <a:xfrm>
            <a:off x="9764591" y="2316710"/>
            <a:ext cx="9864365" cy="9136980"/>
          </a:xfrm>
          <a:prstGeom prst="rect">
            <a:avLst/>
          </a:prstGeom>
          <a:solidFill>
            <a:schemeClr val="tx1">
              <a:lumMod val="50000"/>
              <a:alpha val="11934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 b="0"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553843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7909F82-DA8D-4033-A323-78DABFAD7D92}"/>
              </a:ext>
            </a:extLst>
          </p:cNvPr>
          <p:cNvSpPr/>
          <p:nvPr/>
        </p:nvSpPr>
        <p:spPr>
          <a:xfrm>
            <a:off x="2215631" y="711706"/>
            <a:ext cx="19816643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业务挑战及痛点 </a:t>
            </a:r>
            <a:r>
              <a:rPr lang="en-US" altLang="zh-CN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Business Challenges and Pain Points</a:t>
            </a:r>
          </a:p>
          <a:p>
            <a:pPr algn="l"/>
            <a:endParaRPr lang="en-US" altLang="zh-CN" sz="6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6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9AF83B-DDA5-403E-A087-02D2B9A763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000" y="5950059"/>
            <a:ext cx="12954000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8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alatino Linotype" panose="02040502050505030304" pitchFamily="18" charset="0"/>
              </a:rPr>
              <a:t>PC page configuration</a:t>
            </a:r>
            <a:endParaRPr kumimoji="0" lang="en-US" altLang="en-US" sz="8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alatino Linotype" panose="0204050205050503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702118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7909F82-DA8D-4033-A323-78DABFAD7D92}"/>
              </a:ext>
            </a:extLst>
          </p:cNvPr>
          <p:cNvSpPr/>
          <p:nvPr/>
        </p:nvSpPr>
        <p:spPr>
          <a:xfrm>
            <a:off x="2215631" y="711706"/>
            <a:ext cx="19816643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业务挑战及痛点 </a:t>
            </a:r>
            <a:r>
              <a:rPr lang="en-US" altLang="zh-CN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Business Challenges and Pain Points</a:t>
            </a:r>
          </a:p>
          <a:p>
            <a:pPr algn="l"/>
            <a:endParaRPr lang="en-US" altLang="zh-CN" sz="6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6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9AF83B-DDA5-403E-A087-02D2B9A763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18772" y="4697463"/>
            <a:ext cx="8786446" cy="36625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000" dirty="0">
                <a:solidFill>
                  <a:schemeClr val="tx1"/>
                </a:solidFill>
                <a:latin typeface="Palatino Linotype" panose="02040502050505030304" pitchFamily="18" charset="0"/>
              </a:rPr>
              <a:t>Report console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32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After work order completion web users can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altLang="en-US" sz="3200" b="0" dirty="0">
                <a:solidFill>
                  <a:schemeClr val="tx1"/>
                </a:solidFill>
                <a:latin typeface="Arial" panose="020B0604020202020204" pitchFamily="34" charset="0"/>
              </a:rPr>
              <a:t>Generate PDF web report</a:t>
            </a:r>
          </a:p>
          <a:p>
            <a:pPr marL="457200" marR="0" lvl="0" indent="-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Export Excel info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E3D399-CBD3-E050-0C82-D6110CD99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2635" y="3404040"/>
            <a:ext cx="10751627" cy="6907920"/>
          </a:xfrm>
          <a:prstGeom prst="rect">
            <a:avLst/>
          </a:prstGeom>
        </p:spPr>
      </p:pic>
      <p:sp>
        <p:nvSpPr>
          <p:cNvPr id="5" name="矩形">
            <a:extLst>
              <a:ext uri="{FF2B5EF4-FFF2-40B4-BE49-F238E27FC236}">
                <a16:creationId xmlns:a16="http://schemas.microsoft.com/office/drawing/2014/main" id="{8E364804-505E-3467-CFB5-CB706CE3C5FA}"/>
              </a:ext>
            </a:extLst>
          </p:cNvPr>
          <p:cNvSpPr/>
          <p:nvPr/>
        </p:nvSpPr>
        <p:spPr>
          <a:xfrm>
            <a:off x="2576267" y="2289510"/>
            <a:ext cx="9864365" cy="9136980"/>
          </a:xfrm>
          <a:prstGeom prst="rect">
            <a:avLst/>
          </a:prstGeom>
          <a:solidFill>
            <a:schemeClr val="tx1">
              <a:lumMod val="50000"/>
              <a:alpha val="11934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 b="0"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4425829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7909F82-DA8D-4033-A323-78DABFAD7D92}"/>
              </a:ext>
            </a:extLst>
          </p:cNvPr>
          <p:cNvSpPr/>
          <p:nvPr/>
        </p:nvSpPr>
        <p:spPr>
          <a:xfrm>
            <a:off x="2215631" y="711706"/>
            <a:ext cx="2062776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解决方案及作品介绍 </a:t>
            </a:r>
            <a:r>
              <a:rPr lang="en-US" altLang="zh-CN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Solution and product introduction</a:t>
            </a:r>
          </a:p>
        </p:txBody>
      </p:sp>
      <p:sp>
        <p:nvSpPr>
          <p:cNvPr id="102" name="Google Shape;1299;p130">
            <a:extLst>
              <a:ext uri="{FF2B5EF4-FFF2-40B4-BE49-F238E27FC236}">
                <a16:creationId xmlns:a16="http://schemas.microsoft.com/office/drawing/2014/main" id="{DAC462B3-E4DD-43E9-8B4F-D625ACD504B2}"/>
              </a:ext>
            </a:extLst>
          </p:cNvPr>
          <p:cNvSpPr txBox="1">
            <a:spLocks/>
          </p:cNvSpPr>
          <p:nvPr/>
        </p:nvSpPr>
        <p:spPr>
          <a:xfrm>
            <a:off x="6363277" y="5319301"/>
            <a:ext cx="11657445" cy="3077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ct val="125000"/>
              <a:buFontTx/>
              <a:buChar char="•"/>
              <a:tabLst/>
              <a:defRPr sz="4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hangingPunct="1"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0" b="1" dirty="0">
                <a:solidFill>
                  <a:schemeClr val="tx1"/>
                </a:solidFill>
                <a:latin typeface="Palatino Linotype" panose="02040502050505030304" pitchFamily="18" charset="0"/>
              </a:rPr>
              <a:t>Second phase PDF report build</a:t>
            </a:r>
          </a:p>
          <a:p>
            <a:pPr algn="just" hangingPunct="1"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3200" dirty="0">
              <a:solidFill>
                <a:schemeClr val="tx1"/>
              </a:solidFill>
            </a:endParaRPr>
          </a:p>
          <a:p>
            <a:pPr hangingPunct="1"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4800" dirty="0">
              <a:solidFill>
                <a:schemeClr val="tx1"/>
              </a:solidFill>
            </a:endParaRPr>
          </a:p>
          <a:p>
            <a:pPr hangingPunct="1"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800" dirty="0">
                <a:solidFill>
                  <a:schemeClr val="tx1"/>
                </a:solidFill>
                <a:latin typeface="Palatino Linotype" panose="02040502050505030304" pitchFamily="18" charset="0"/>
              </a:rPr>
              <a:t>WEB REPORT</a:t>
            </a:r>
          </a:p>
        </p:txBody>
      </p:sp>
    </p:spTree>
    <p:extLst>
      <p:ext uri="{BB962C8B-B14F-4D97-AF65-F5344CB8AC3E}">
        <p14:creationId xmlns:p14="http://schemas.microsoft.com/office/powerpoint/2010/main" val="172234644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7909F82-DA8D-4033-A323-78DABFAD7D92}"/>
              </a:ext>
            </a:extLst>
          </p:cNvPr>
          <p:cNvSpPr/>
          <p:nvPr/>
        </p:nvSpPr>
        <p:spPr>
          <a:xfrm>
            <a:off x="7113607" y="711706"/>
            <a:ext cx="10831811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作品方案架构介绍 </a:t>
            </a:r>
            <a:r>
              <a:rPr lang="en-US" dirty="0"/>
              <a:t>Introduction to the Scheme Architecture </a:t>
            </a:r>
            <a:endParaRPr lang="en-US" sz="6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D77C1F-33CA-8C4B-7644-CB95373AF815}"/>
              </a:ext>
            </a:extLst>
          </p:cNvPr>
          <p:cNvSpPr txBox="1"/>
          <p:nvPr/>
        </p:nvSpPr>
        <p:spPr>
          <a:xfrm>
            <a:off x="13948786" y="4344658"/>
            <a:ext cx="9128927" cy="287258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alatino Linotype" panose="02040502050505030304" pitchFamily="18" charset="0"/>
                <a:sym typeface="Helvetica Neue"/>
              </a:rPr>
              <a:t>PDF web (second phase)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dirty="0"/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600" dirty="0">
                <a:latin typeface="Palatino Linotype" panose="02040502050505030304" pitchFamily="18" charset="0"/>
              </a:rPr>
              <a:t>The web report can be displayed on web and be printed</a:t>
            </a:r>
            <a:endParaRPr kumimoji="0" lang="en-US" sz="36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Palatino Linotype" panose="02040502050505030304" pitchFamily="18" charset="0"/>
              <a:sym typeface="Helvetica Neue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3A03D2-279F-4B8C-1B09-C76FBB54B3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013" t="8716" r="11811"/>
          <a:stretch/>
        </p:blipFill>
        <p:spPr>
          <a:xfrm>
            <a:off x="1306287" y="2080211"/>
            <a:ext cx="11942154" cy="1114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80202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7909F82-DA8D-4033-A323-78DABFAD7D92}"/>
              </a:ext>
            </a:extLst>
          </p:cNvPr>
          <p:cNvSpPr/>
          <p:nvPr/>
        </p:nvSpPr>
        <p:spPr>
          <a:xfrm>
            <a:off x="2215631" y="711706"/>
            <a:ext cx="2245358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作品方案架构介绍 </a:t>
            </a:r>
            <a:r>
              <a:rPr lang="en-US" altLang="zh-CN" sz="6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 to the Scheme Architecture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6D7B10-96B0-6419-7659-AA710453D007}"/>
              </a:ext>
            </a:extLst>
          </p:cNvPr>
          <p:cNvSpPr txBox="1"/>
          <p:nvPr/>
        </p:nvSpPr>
        <p:spPr>
          <a:xfrm>
            <a:off x="1033168" y="3968428"/>
            <a:ext cx="11384783" cy="42267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alatino Linotype" panose="02040502050505030304" pitchFamily="18" charset="0"/>
                <a:sym typeface="Helvetica Neue"/>
              </a:rPr>
              <a:t>WFM integration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dirty="0"/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b="0" dirty="0">
                <a:latin typeface="Palatino Linotype" panose="02040502050505030304" pitchFamily="18" charset="0"/>
              </a:rPr>
              <a:t>A button to go to refuel activity will available before complete the work fuel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Palatino Linotype" panose="02040502050505030304" pitchFamily="18" charset="0"/>
              <a:sym typeface="Helvetica Neue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b="0" dirty="0">
                <a:latin typeface="Palatino Linotype" panose="02040502050505030304" pitchFamily="18" charset="0"/>
              </a:rPr>
              <a:t>If try to complete without fuel consumption register the system throws an error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Palatino Linotype" panose="02040502050505030304" pitchFamily="18" charset="0"/>
              <a:sym typeface="Helvetica Neue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180E33-C18C-F5EE-C31C-D25BB5BA7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0276" y="2003648"/>
            <a:ext cx="5292812" cy="106126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73D77E1-7AB5-57AA-25B8-DD4F2944E5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7700" y="2003649"/>
            <a:ext cx="5286071" cy="1061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98181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9600</TotalTime>
  <Words>363</Words>
  <Application>Microsoft Office PowerPoint</Application>
  <PresentationFormat>Custom</PresentationFormat>
  <Paragraphs>59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微软雅黑</vt:lpstr>
      <vt:lpstr>Arial</vt:lpstr>
      <vt:lpstr>Helvetica Neue</vt:lpstr>
      <vt:lpstr>Helvetica Neue Light</vt:lpstr>
      <vt:lpstr>Helvetica Neue Medium</vt:lpstr>
      <vt:lpstr>Palatino Linotype</vt:lpstr>
      <vt:lpstr>Wingdings</vt:lpstr>
      <vt:lpstr>Black</vt:lpstr>
      <vt:lpstr>PowerPoint Presentation</vt:lpstr>
      <vt:lpstr>PowerPoint Presentation</vt:lpstr>
      <vt:lpstr>Main fuel page</vt:lpstr>
      <vt:lpstr>Fuel form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chenmeijun (C)</dc:creator>
  <cp:lastModifiedBy>Christie Perez</cp:lastModifiedBy>
  <cp:revision>94</cp:revision>
  <dcterms:modified xsi:type="dcterms:W3CDTF">2024-11-08T05:33:14Z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(3)mSTxc8b66uRCjRjfSlWp2LAmZqNJinbXKfHctbgXmDSJvDVZH+6Ze9boORAtW1OQEmopZ80d
FjtqMn6KCwhgIFQ+YulAmvyuNVSlCAHq/AA81Pm9VHLjEBFfWsuFBIwA5MaT3KyuFW5WG46j
IO47T13tvVdZ5Vwx6vySTKR7kULEqrPsXc9SqkT9N3XCrSRqbgMhcb+2iYSrVryynuevUWtq
LI7NbAbhohIC8cFbi5</vt:lpwstr>
  </property>
  <property fmtid="{D5CDD505-2E9C-101B-9397-08002B2CF9AE}" pid="3" name="_2015_ms_pID_7253431">
    <vt:lpwstr>xZBdyO/6t1XYaPY4BxYFjaRiXHpTlWeZPILmPIIrgN/ZKvsaLIzCT4
Noik3Y0bWfV1gPAh+/G8bvM1I/GnShCnQIAJMGdAcjokehzPYS5oZNfnYGzUINb5vvV0UDH1
TcpmfT4Xx95126y6JmKXtceiQGJo2rbdG5Z4cltLHkC+t40esDhEUcgDRIDLbl670HnlPyer
IDk7njINGKlop6ETMHnWiblxjegaNWN++QQK</vt:lpwstr>
  </property>
  <property fmtid="{D5CDD505-2E9C-101B-9397-08002B2CF9AE}" pid="4" name="_2015_ms_pID_7253432">
    <vt:lpwstr>7ipb9XFGeopcrPvVi3Jf63g=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1728892862</vt:lpwstr>
  </property>
</Properties>
</file>